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4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2075" y="728375"/>
            <a:ext cx="1699849" cy="663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09101" y="2527003"/>
            <a:ext cx="4125797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4941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941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4941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941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4941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905425" y="1186383"/>
            <a:ext cx="2195829" cy="28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941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4941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4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3950" y="4468050"/>
            <a:ext cx="1185875" cy="462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5248"/>
            <a:ext cx="5012055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4941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216355"/>
            <a:ext cx="5310505" cy="3061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941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.ly/crowdsourcingnewsletter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1" Type="http://schemas.openxmlformats.org/officeDocument/2006/relationships/image" Target="../media/image13.png"/><Relationship Id="rId12" Type="http://schemas.openxmlformats.org/officeDocument/2006/relationships/image" Target="../media/image14.jpg"/><Relationship Id="rId13" Type="http://schemas.openxmlformats.org/officeDocument/2006/relationships/image" Target="../media/image15.png"/><Relationship Id="rId14" Type="http://schemas.openxmlformats.org/officeDocument/2006/relationships/image" Target="../media/image16.jpg"/><Relationship Id="rId15" Type="http://schemas.openxmlformats.org/officeDocument/2006/relationships/image" Target="../media/image1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5200" spc="-10"/>
              <a:t>FromThePage</a:t>
            </a:r>
            <a:endParaRPr sz="5200"/>
          </a:p>
        </p:txBody>
      </p:sp>
      <p:sp>
        <p:nvSpPr>
          <p:cNvPr id="3" name="object 3" descr=""/>
          <p:cNvSpPr txBox="1"/>
          <p:nvPr/>
        </p:nvSpPr>
        <p:spPr>
          <a:xfrm>
            <a:off x="3238156" y="3484176"/>
            <a:ext cx="2667635" cy="67881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 marR="5080" indent="321945">
              <a:lnSpc>
                <a:spcPts val="2280"/>
              </a:lnSpc>
              <a:spcBef>
                <a:spcPts val="655"/>
              </a:spcBef>
            </a:pPr>
            <a:r>
              <a:rPr dirty="0" sz="2350" spc="125">
                <a:solidFill>
                  <a:srgbClr val="49413E"/>
                </a:solidFill>
                <a:latin typeface="Tahoma"/>
                <a:cs typeface="Tahoma"/>
              </a:rPr>
              <a:t>Ben</a:t>
            </a:r>
            <a:r>
              <a:rPr dirty="0" sz="2350" spc="-6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2350" spc="70">
                <a:solidFill>
                  <a:srgbClr val="49413E"/>
                </a:solidFill>
                <a:latin typeface="Tahoma"/>
                <a:cs typeface="Tahoma"/>
              </a:rPr>
              <a:t>Brumfield </a:t>
            </a:r>
            <a:r>
              <a:rPr dirty="0" sz="2350" spc="95">
                <a:solidFill>
                  <a:srgbClr val="49413E"/>
                </a:solidFill>
                <a:latin typeface="Tahoma"/>
                <a:cs typeface="Tahoma"/>
              </a:rPr>
              <a:t>February</a:t>
            </a:r>
            <a:r>
              <a:rPr dirty="0" sz="2350" spc="-6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2350" spc="90">
                <a:solidFill>
                  <a:srgbClr val="49413E"/>
                </a:solidFill>
                <a:latin typeface="Tahoma"/>
                <a:cs typeface="Tahoma"/>
              </a:rPr>
              <a:t>23,</a:t>
            </a:r>
            <a:r>
              <a:rPr dirty="0" sz="235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2350" spc="150">
                <a:solidFill>
                  <a:srgbClr val="49413E"/>
                </a:solidFill>
                <a:latin typeface="Tahoma"/>
                <a:cs typeface="Tahoma"/>
              </a:rPr>
              <a:t>2023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769612" cy="48387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1425" y="2266442"/>
            <a:ext cx="3441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Textual</a:t>
            </a:r>
            <a:r>
              <a:rPr dirty="0" sz="3600" spc="15"/>
              <a:t> </a:t>
            </a:r>
            <a:r>
              <a:rPr dirty="0" sz="3600" spc="-10"/>
              <a:t>Mark-</a:t>
            </a:r>
            <a:r>
              <a:rPr dirty="0" sz="3600" spc="-40"/>
              <a:t>up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0"/>
            <a:ext cx="7299224" cy="45338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84725" y="4602720"/>
            <a:ext cx="2990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49413E"/>
                </a:solidFill>
                <a:latin typeface="Tahoma"/>
                <a:cs typeface="Tahoma"/>
              </a:rPr>
              <a:t>Editor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buttons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and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49413E"/>
                </a:solidFill>
                <a:latin typeface="Tahoma"/>
                <a:cs typeface="Tahoma"/>
              </a:rPr>
              <a:t>mark-</a:t>
            </a:r>
            <a:r>
              <a:rPr dirty="0" sz="1800" spc="40">
                <a:solidFill>
                  <a:srgbClr val="49413E"/>
                </a:solidFill>
                <a:latin typeface="Tahoma"/>
                <a:cs typeface="Tahoma"/>
              </a:rPr>
              <a:t>up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"/>
            <a:ext cx="8524799" cy="48617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725" y="1186383"/>
            <a:ext cx="1519555" cy="296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abbr</a:t>
            </a:r>
            <a:r>
              <a:rPr dirty="0" sz="1400" spc="-100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abbreviation </a:t>
            </a: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add</a:t>
            </a:r>
            <a:r>
              <a:rPr dirty="0" sz="1400" spc="-60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addition </a:t>
            </a:r>
            <a:r>
              <a:rPr dirty="0" sz="1400" spc="-10" b="1">
                <a:solidFill>
                  <a:srgbClr val="49413E"/>
                </a:solidFill>
                <a:latin typeface="Tahoma"/>
                <a:cs typeface="Tahoma"/>
              </a:rPr>
              <a:t>catchword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cb</a:t>
            </a:r>
            <a:r>
              <a:rPr dirty="0" sz="1400" spc="150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9413E"/>
                </a:solidFill>
                <a:latin typeface="Tahoma"/>
                <a:cs typeface="Tahoma"/>
              </a:rPr>
              <a:t>column</a:t>
            </a:r>
            <a:r>
              <a:rPr dirty="0" sz="1400" spc="13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begin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20" b="1">
                <a:solidFill>
                  <a:srgbClr val="49413E"/>
                </a:solidFill>
                <a:latin typeface="Tahoma"/>
                <a:cs typeface="Tahoma"/>
              </a:rPr>
              <a:t>date</a:t>
            </a:r>
            <a:endParaRPr sz="1400">
              <a:latin typeface="Tahoma"/>
              <a:cs typeface="Tahoma"/>
            </a:endParaRPr>
          </a:p>
          <a:p>
            <a:pPr marL="12700" marR="61594">
              <a:lnSpc>
                <a:spcPct val="114999"/>
              </a:lnSpc>
            </a:pP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del</a:t>
            </a:r>
            <a:r>
              <a:rPr dirty="0" sz="1400" spc="-75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deletion </a:t>
            </a:r>
            <a:r>
              <a:rPr dirty="0" sz="1400" spc="-20" b="1">
                <a:solidFill>
                  <a:srgbClr val="49413E"/>
                </a:solidFill>
                <a:latin typeface="Tahoma"/>
                <a:cs typeface="Tahoma"/>
              </a:rPr>
              <a:t>expan</a:t>
            </a:r>
            <a:r>
              <a:rPr dirty="0" sz="1400" spc="-55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expansion </a:t>
            </a:r>
            <a:r>
              <a:rPr dirty="0" sz="1400" spc="-10" b="1">
                <a:solidFill>
                  <a:srgbClr val="49413E"/>
                </a:solidFill>
                <a:latin typeface="Tahoma"/>
                <a:cs typeface="Tahoma"/>
              </a:rPr>
              <a:t>figure</a:t>
            </a:r>
            <a:endParaRPr sz="1400">
              <a:latin typeface="Tahoma"/>
              <a:cs typeface="Tahoma"/>
            </a:endParaRPr>
          </a:p>
          <a:p>
            <a:pPr marL="12700" marR="752475">
              <a:lnSpc>
                <a:spcPct val="114999"/>
              </a:lnSpc>
            </a:pPr>
            <a:r>
              <a:rPr dirty="0" sz="1400" spc="-30" b="1">
                <a:solidFill>
                  <a:srgbClr val="49413E"/>
                </a:solidFill>
                <a:latin typeface="Tahoma"/>
                <a:cs typeface="Tahoma"/>
              </a:rPr>
              <a:t>footnote </a:t>
            </a:r>
            <a:r>
              <a:rPr dirty="0" sz="1400" spc="-25" b="1">
                <a:solidFill>
                  <a:srgbClr val="49413E"/>
                </a:solidFill>
                <a:latin typeface="Tahoma"/>
                <a:cs typeface="Tahoma"/>
              </a:rPr>
              <a:t>gap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hi</a:t>
            </a:r>
            <a:r>
              <a:rPr dirty="0" sz="1400" spc="-95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highlight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49413E"/>
                </a:solidFill>
                <a:latin typeface="Tahoma"/>
                <a:cs typeface="Tahoma"/>
              </a:rPr>
              <a:t>ins</a:t>
            </a:r>
            <a:r>
              <a:rPr dirty="0" sz="1400" spc="-35" b="1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insertion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Supported</a:t>
            </a:r>
            <a:r>
              <a:rPr dirty="0" spc="-5"/>
              <a:t> </a:t>
            </a:r>
            <a:r>
              <a:rPr dirty="0"/>
              <a:t>mark-</a:t>
            </a:r>
            <a:r>
              <a:rPr dirty="0" spc="-70"/>
              <a:t>up</a:t>
            </a:r>
            <a:r>
              <a:rPr dirty="0" spc="-5"/>
              <a:t> </a:t>
            </a:r>
            <a:r>
              <a:rPr dirty="0" spc="30"/>
              <a:t>tags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148715">
              <a:lnSpc>
                <a:spcPct val="114999"/>
              </a:lnSpc>
              <a:spcBef>
                <a:spcPts val="100"/>
              </a:spcBef>
            </a:pPr>
            <a:r>
              <a:rPr dirty="0"/>
              <a:t>lb</a:t>
            </a:r>
            <a:r>
              <a:rPr dirty="0" spc="15"/>
              <a:t> </a:t>
            </a:r>
            <a:r>
              <a:rPr dirty="0" b="0">
                <a:latin typeface="Tahoma"/>
                <a:cs typeface="Tahoma"/>
              </a:rPr>
              <a:t>line</a:t>
            </a:r>
            <a:r>
              <a:rPr dirty="0" spc="-5" b="0">
                <a:latin typeface="Tahoma"/>
                <a:cs typeface="Tahoma"/>
              </a:rPr>
              <a:t> </a:t>
            </a:r>
            <a:r>
              <a:rPr dirty="0" spc="40" b="0">
                <a:latin typeface="Tahoma"/>
                <a:cs typeface="Tahoma"/>
              </a:rPr>
              <a:t>break </a:t>
            </a:r>
            <a:r>
              <a:rPr dirty="0" spc="-10"/>
              <a:t>marginalia milestone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reg</a:t>
            </a:r>
            <a:r>
              <a:rPr dirty="0" spc="-105"/>
              <a:t> </a:t>
            </a:r>
            <a:r>
              <a:rPr dirty="0" spc="-10" b="0">
                <a:latin typeface="Tahoma"/>
                <a:cs typeface="Tahoma"/>
              </a:rPr>
              <a:t>regularization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stamp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pc="-20"/>
              <a:t>strike</a:t>
            </a:r>
            <a:r>
              <a:rPr dirty="0" spc="-35"/>
              <a:t> </a:t>
            </a:r>
            <a:r>
              <a:rPr dirty="0" spc="50" b="0">
                <a:latin typeface="Tahoma"/>
                <a:cs typeface="Tahoma"/>
              </a:rPr>
              <a:t>strike-</a:t>
            </a:r>
            <a:r>
              <a:rPr dirty="0" spc="-10" b="0">
                <a:latin typeface="Tahoma"/>
                <a:cs typeface="Tahoma"/>
              </a:rPr>
              <a:t>through</a:t>
            </a:r>
          </a:p>
          <a:p>
            <a:pPr marL="12700" marR="855980">
              <a:lnSpc>
                <a:spcPct val="114999"/>
              </a:lnSpc>
            </a:pPr>
            <a:r>
              <a:rPr dirty="0"/>
              <a:t>sub</a:t>
            </a:r>
            <a:r>
              <a:rPr dirty="0" spc="-5"/>
              <a:t> </a:t>
            </a:r>
            <a:r>
              <a:rPr dirty="0" spc="50" b="0">
                <a:latin typeface="Tahoma"/>
                <a:cs typeface="Tahoma"/>
              </a:rPr>
              <a:t>subscript </a:t>
            </a:r>
            <a:r>
              <a:rPr dirty="0"/>
              <a:t>sup</a:t>
            </a:r>
            <a:r>
              <a:rPr dirty="0" spc="-15"/>
              <a:t> </a:t>
            </a:r>
            <a:r>
              <a:rPr dirty="0" spc="45" b="0">
                <a:latin typeface="Tahoma"/>
                <a:cs typeface="Tahoma"/>
              </a:rPr>
              <a:t>superscript </a:t>
            </a:r>
            <a:r>
              <a:rPr dirty="0" spc="-10"/>
              <a:t>supplied unclear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dirty="0" spc="-45" b="0" i="1">
                <a:latin typeface="Verdana"/>
                <a:cs typeface="Verdana"/>
              </a:rPr>
              <a:t>Others</a:t>
            </a:r>
            <a:r>
              <a:rPr dirty="0" spc="-105" b="0" i="1">
                <a:latin typeface="Verdana"/>
                <a:cs typeface="Verdana"/>
              </a:rPr>
              <a:t> </a:t>
            </a:r>
            <a:r>
              <a:rPr dirty="0" spc="-65" b="0" i="1">
                <a:latin typeface="Verdana"/>
                <a:cs typeface="Verdana"/>
              </a:rPr>
              <a:t>are</a:t>
            </a:r>
            <a:r>
              <a:rPr dirty="0" spc="-95" b="0" i="1">
                <a:latin typeface="Verdana"/>
                <a:cs typeface="Verdana"/>
              </a:rPr>
              <a:t> </a:t>
            </a:r>
            <a:r>
              <a:rPr dirty="0" spc="-40" b="0" i="1">
                <a:latin typeface="Verdana"/>
                <a:cs typeface="Verdana"/>
              </a:rPr>
              <a:t>also</a:t>
            </a:r>
            <a:r>
              <a:rPr dirty="0" spc="-95" b="0" i="1">
                <a:latin typeface="Verdana"/>
                <a:cs typeface="Verdana"/>
              </a:rPr>
              <a:t> </a:t>
            </a:r>
            <a:r>
              <a:rPr dirty="0" spc="-10" b="0" i="1">
                <a:latin typeface="Verdana"/>
                <a:cs typeface="Verdana"/>
              </a:rPr>
              <a:t>possible…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725" y="4374120"/>
            <a:ext cx="4255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TEI-</a:t>
            </a:r>
            <a:r>
              <a:rPr dirty="0" sz="1800" spc="140">
                <a:solidFill>
                  <a:srgbClr val="49413E"/>
                </a:solidFill>
                <a:latin typeface="Tahoma"/>
                <a:cs typeface="Tahoma"/>
              </a:rPr>
              <a:t>XML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and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130">
                <a:solidFill>
                  <a:srgbClr val="49413E"/>
                </a:solidFill>
                <a:latin typeface="Tahoma"/>
                <a:cs typeface="Tahoma"/>
              </a:rPr>
              <a:t>HTML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49413E"/>
                </a:solidFill>
                <a:latin typeface="Tahoma"/>
                <a:cs typeface="Tahoma"/>
              </a:rPr>
              <a:t>exports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49413E"/>
                </a:solidFill>
                <a:latin typeface="Tahoma"/>
                <a:cs typeface="Tahoma"/>
              </a:rPr>
              <a:t>of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49413E"/>
                </a:solidFill>
                <a:latin typeface="Tahoma"/>
                <a:cs typeface="Tahoma"/>
              </a:rPr>
              <a:t>mark-</a:t>
            </a:r>
            <a:r>
              <a:rPr dirty="0" sz="1800" spc="40">
                <a:solidFill>
                  <a:srgbClr val="49413E"/>
                </a:solidFill>
                <a:latin typeface="Tahoma"/>
                <a:cs typeface="Tahoma"/>
              </a:rPr>
              <a:t>up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4545021" cy="39257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3499" y="152400"/>
            <a:ext cx="4248100" cy="255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88" y="2266442"/>
            <a:ext cx="51587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Indexing</a:t>
            </a:r>
            <a:r>
              <a:rPr dirty="0" sz="3600" spc="-100"/>
              <a:t> </a:t>
            </a:r>
            <a:r>
              <a:rPr dirty="0" sz="3600"/>
              <a:t>and</a:t>
            </a:r>
            <a:r>
              <a:rPr dirty="0" sz="3600" spc="-100"/>
              <a:t> </a:t>
            </a:r>
            <a:r>
              <a:rPr dirty="0" sz="3600" spc="-10"/>
              <a:t>Annotation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9143999" cy="4825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839201" cy="43255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28600"/>
            <a:ext cx="6991349" cy="6476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43" y="1257300"/>
            <a:ext cx="4275080" cy="3581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655" y="2266442"/>
            <a:ext cx="25330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Background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" y="190500"/>
            <a:ext cx="8839200" cy="4953000"/>
            <a:chOff x="152400" y="190500"/>
            <a:chExt cx="8839200" cy="4953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90500"/>
              <a:ext cx="8839200" cy="45917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640300"/>
              <a:ext cx="3910876" cy="45031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9275" y="893125"/>
              <a:ext cx="4008600" cy="4250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085" y="2048814"/>
            <a:ext cx="7096125" cy="101346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dirty="0" sz="3200" spc="-10"/>
              <a:t>Case</a:t>
            </a:r>
            <a:r>
              <a:rPr dirty="0" sz="3200" spc="-190"/>
              <a:t> </a:t>
            </a:r>
            <a:r>
              <a:rPr dirty="0" sz="3200" spc="-10"/>
              <a:t>Studies:</a:t>
            </a:r>
            <a:endParaRPr sz="3200"/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3200"/>
              <a:t>Scholarly</a:t>
            </a:r>
            <a:r>
              <a:rPr dirty="0" sz="3200" spc="10"/>
              <a:t> </a:t>
            </a:r>
            <a:r>
              <a:rPr dirty="0" sz="3200"/>
              <a:t>Editions</a:t>
            </a:r>
            <a:r>
              <a:rPr dirty="0" sz="3200" spc="10"/>
              <a:t> </a:t>
            </a:r>
            <a:r>
              <a:rPr dirty="0" sz="3200"/>
              <a:t>using</a:t>
            </a:r>
            <a:r>
              <a:rPr dirty="0" sz="3200" spc="15"/>
              <a:t> </a:t>
            </a:r>
            <a:r>
              <a:rPr dirty="0" sz="3200" spc="-10"/>
              <a:t>FromThePage</a:t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341" y="0"/>
            <a:ext cx="8738606" cy="50672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7023824" cy="48409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ahoma"/>
                <a:cs typeface="Tahoma"/>
              </a:rPr>
              <a:t>Volunteer</a:t>
            </a:r>
            <a:r>
              <a:rPr dirty="0" spc="380" b="0">
                <a:latin typeface="Tahoma"/>
                <a:cs typeface="Tahoma"/>
              </a:rPr>
              <a:t> </a:t>
            </a:r>
            <a:r>
              <a:rPr dirty="0" spc="45" b="0">
                <a:latin typeface="Tahoma"/>
                <a:cs typeface="Tahoma"/>
              </a:rPr>
              <a:t>transcription</a:t>
            </a:r>
          </a:p>
          <a:p>
            <a:pPr marL="12700" marR="2809240">
              <a:lnSpc>
                <a:spcPct val="170600"/>
              </a:lnSpc>
            </a:pPr>
            <a:r>
              <a:rPr dirty="0" spc="65" b="0">
                <a:latin typeface="Tahoma"/>
                <a:cs typeface="Tahoma"/>
              </a:rPr>
              <a:t>Review</a:t>
            </a:r>
            <a:r>
              <a:rPr dirty="0" spc="-55" b="0">
                <a:latin typeface="Tahoma"/>
                <a:cs typeface="Tahoma"/>
              </a:rPr>
              <a:t> </a:t>
            </a:r>
            <a:r>
              <a:rPr dirty="0" spc="85" b="0">
                <a:latin typeface="Tahoma"/>
                <a:cs typeface="Tahoma"/>
              </a:rPr>
              <a:t>by</a:t>
            </a:r>
            <a:r>
              <a:rPr dirty="0" spc="-50" b="0">
                <a:latin typeface="Tahoma"/>
                <a:cs typeface="Tahoma"/>
              </a:rPr>
              <a:t> </a:t>
            </a:r>
            <a:r>
              <a:rPr dirty="0" spc="60" b="0">
                <a:latin typeface="Tahoma"/>
                <a:cs typeface="Tahoma"/>
              </a:rPr>
              <a:t>staff </a:t>
            </a:r>
            <a:r>
              <a:rPr dirty="0" spc="55" b="0">
                <a:latin typeface="Tahoma"/>
                <a:cs typeface="Tahoma"/>
              </a:rPr>
              <a:t>Annotation</a:t>
            </a:r>
            <a:r>
              <a:rPr dirty="0" spc="-45" b="0">
                <a:latin typeface="Tahoma"/>
                <a:cs typeface="Tahoma"/>
              </a:rPr>
              <a:t> </a:t>
            </a:r>
            <a:r>
              <a:rPr dirty="0" spc="85" b="0">
                <a:latin typeface="Tahoma"/>
                <a:cs typeface="Tahoma"/>
              </a:rPr>
              <a:t>by</a:t>
            </a:r>
            <a:r>
              <a:rPr dirty="0" spc="-40" b="0">
                <a:latin typeface="Tahoma"/>
                <a:cs typeface="Tahoma"/>
              </a:rPr>
              <a:t> </a:t>
            </a:r>
            <a:r>
              <a:rPr dirty="0" spc="60" b="0">
                <a:latin typeface="Tahoma"/>
                <a:cs typeface="Tahoma"/>
              </a:rPr>
              <a:t>staff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pc="60" b="0">
                <a:latin typeface="Tahoma"/>
                <a:cs typeface="Tahoma"/>
              </a:rPr>
              <a:t>Publication</a:t>
            </a:r>
            <a:r>
              <a:rPr dirty="0" spc="-20" b="0">
                <a:latin typeface="Tahoma"/>
                <a:cs typeface="Tahoma"/>
              </a:rPr>
              <a:t> </a:t>
            </a:r>
            <a:r>
              <a:rPr dirty="0" spc="80" b="0">
                <a:latin typeface="Tahoma"/>
                <a:cs typeface="Tahoma"/>
              </a:rPr>
              <a:t>of</a:t>
            </a:r>
            <a:r>
              <a:rPr dirty="0" spc="-15" b="0">
                <a:latin typeface="Tahoma"/>
                <a:cs typeface="Tahoma"/>
              </a:rPr>
              <a:t> </a:t>
            </a:r>
            <a:r>
              <a:rPr dirty="0" spc="60" b="0">
                <a:latin typeface="Tahoma"/>
                <a:cs typeface="Tahoma"/>
              </a:rPr>
              <a:t>annotated</a:t>
            </a:r>
            <a:r>
              <a:rPr dirty="0" spc="-20" b="0">
                <a:latin typeface="Tahoma"/>
                <a:cs typeface="Tahoma"/>
              </a:rPr>
              <a:t> </a:t>
            </a:r>
            <a:r>
              <a:rPr dirty="0" spc="75" b="0">
                <a:latin typeface="Tahoma"/>
                <a:cs typeface="Tahoma"/>
              </a:rPr>
              <a:t>documents</a:t>
            </a:r>
            <a:r>
              <a:rPr dirty="0" spc="-15" b="0">
                <a:latin typeface="Tahoma"/>
                <a:cs typeface="Tahoma"/>
              </a:rPr>
              <a:t> </a:t>
            </a:r>
            <a:r>
              <a:rPr dirty="0" b="0">
                <a:latin typeface="Tahoma"/>
                <a:cs typeface="Tahoma"/>
              </a:rPr>
              <a:t>(via</a:t>
            </a:r>
            <a:r>
              <a:rPr dirty="0" spc="-15" b="0">
                <a:latin typeface="Tahoma"/>
                <a:cs typeface="Tahoma"/>
              </a:rPr>
              <a:t> </a:t>
            </a:r>
            <a:r>
              <a:rPr dirty="0" spc="-20" b="0">
                <a:latin typeface="Tahoma"/>
                <a:cs typeface="Tahoma"/>
              </a:rPr>
              <a:t>API)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124200"/>
            <a:ext cx="8839202" cy="1229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Wilford</a:t>
            </a:r>
            <a:r>
              <a:rPr dirty="0" spc="-50"/>
              <a:t> </a:t>
            </a:r>
            <a:r>
              <a:rPr dirty="0"/>
              <a:t>Woodruff</a:t>
            </a:r>
            <a:r>
              <a:rPr dirty="0" spc="-50"/>
              <a:t> </a:t>
            </a:r>
            <a:r>
              <a:rPr dirty="0"/>
              <a:t>Paper</a:t>
            </a:r>
            <a:r>
              <a:rPr dirty="0" spc="-50"/>
              <a:t> </a:t>
            </a:r>
            <a:r>
              <a:rPr dirty="0" spc="-10"/>
              <a:t>Workflow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1673"/>
            <a:ext cx="8814827" cy="4416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3950" y="793325"/>
            <a:ext cx="3130524" cy="34216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666997" cy="29580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6875" y="685800"/>
            <a:ext cx="2824721" cy="348845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3050" y="306763"/>
            <a:ext cx="21532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latin typeface="Tahoma"/>
                <a:cs typeface="Tahoma"/>
              </a:rPr>
              <a:t>Mississippi</a:t>
            </a:r>
            <a:r>
              <a:rPr dirty="0" sz="1400" spc="5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Digital</a:t>
            </a:r>
            <a:r>
              <a:rPr dirty="0" sz="1400" spc="55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Library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03425" y="306763"/>
            <a:ext cx="11918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5">
                <a:latin typeface="Tahoma"/>
                <a:cs typeface="Tahoma"/>
              </a:rPr>
              <a:t>FromThePage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39899" y="306763"/>
            <a:ext cx="1053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latin typeface="Tahoma"/>
                <a:cs typeface="Tahoma"/>
              </a:rPr>
              <a:t>CWRGM.org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2900" y="4686937"/>
            <a:ext cx="16979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IIIF-</a:t>
            </a:r>
            <a:r>
              <a:rPr dirty="0" sz="1400" spc="50">
                <a:latin typeface="Tahoma"/>
                <a:cs typeface="Tahoma"/>
              </a:rPr>
              <a:t>based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data</a:t>
            </a:r>
            <a:r>
              <a:rPr dirty="0" sz="1400" spc="-20">
                <a:latin typeface="Tahoma"/>
                <a:cs typeface="Tahoma"/>
              </a:rPr>
              <a:t> flow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725" y="4416583"/>
            <a:ext cx="5394325" cy="4864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45"/>
              </a:lnSpc>
              <a:spcBef>
                <a:spcPts val="95"/>
              </a:spcBef>
            </a:pPr>
            <a:r>
              <a:rPr dirty="0" sz="1700" spc="-65" i="1">
                <a:solidFill>
                  <a:srgbClr val="49413E"/>
                </a:solidFill>
                <a:latin typeface="Verdana"/>
                <a:cs typeface="Verdana"/>
              </a:rPr>
              <a:t>Civil</a:t>
            </a:r>
            <a:r>
              <a:rPr dirty="0" sz="1700" spc="-105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140" i="1">
                <a:solidFill>
                  <a:srgbClr val="49413E"/>
                </a:solidFill>
                <a:latin typeface="Verdana"/>
                <a:cs typeface="Verdana"/>
              </a:rPr>
              <a:t>War</a:t>
            </a:r>
            <a:r>
              <a:rPr dirty="0" sz="1700" spc="-100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80" i="1">
                <a:solidFill>
                  <a:srgbClr val="49413E"/>
                </a:solidFill>
                <a:latin typeface="Verdana"/>
                <a:cs typeface="Verdana"/>
              </a:rPr>
              <a:t>and</a:t>
            </a:r>
            <a:r>
              <a:rPr dirty="0" sz="1700" spc="-100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70" i="1">
                <a:solidFill>
                  <a:srgbClr val="49413E"/>
                </a:solidFill>
                <a:latin typeface="Verdana"/>
                <a:cs typeface="Verdana"/>
              </a:rPr>
              <a:t>Reconstruction</a:t>
            </a:r>
            <a:r>
              <a:rPr dirty="0" sz="1700" spc="-100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90" i="1">
                <a:solidFill>
                  <a:srgbClr val="49413E"/>
                </a:solidFill>
                <a:latin typeface="Verdana"/>
                <a:cs typeface="Verdana"/>
              </a:rPr>
              <a:t>Governors</a:t>
            </a:r>
            <a:r>
              <a:rPr dirty="0" sz="1700" spc="-100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35" i="1">
                <a:solidFill>
                  <a:srgbClr val="49413E"/>
                </a:solidFill>
                <a:latin typeface="Verdana"/>
                <a:cs typeface="Verdana"/>
              </a:rPr>
              <a:t>of</a:t>
            </a:r>
            <a:r>
              <a:rPr dirty="0" sz="1700" spc="-105" i="1">
                <a:solidFill>
                  <a:srgbClr val="49413E"/>
                </a:solidFill>
                <a:latin typeface="Verdana"/>
                <a:cs typeface="Verdana"/>
              </a:rPr>
              <a:t> </a:t>
            </a:r>
            <a:r>
              <a:rPr dirty="0" sz="1700" spc="-10" i="1">
                <a:solidFill>
                  <a:srgbClr val="49413E"/>
                </a:solidFill>
                <a:latin typeface="Verdana"/>
                <a:cs typeface="Verdana"/>
              </a:rPr>
              <a:t>Mississippi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ts val="1785"/>
              </a:lnSpc>
            </a:pPr>
            <a:r>
              <a:rPr dirty="0" sz="1650" spc="75">
                <a:solidFill>
                  <a:srgbClr val="49413E"/>
                </a:solidFill>
                <a:latin typeface="Tahoma"/>
                <a:cs typeface="Tahoma"/>
              </a:rPr>
              <a:t>data</a:t>
            </a:r>
            <a:r>
              <a:rPr dirty="0" sz="1650" spc="-5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650" spc="40">
                <a:solidFill>
                  <a:srgbClr val="49413E"/>
                </a:solidFill>
                <a:latin typeface="Tahoma"/>
                <a:cs typeface="Tahoma"/>
              </a:rPr>
              <a:t>flow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721" y="76200"/>
            <a:ext cx="7054954" cy="40781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091" y="2048814"/>
            <a:ext cx="8182609" cy="101346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817370" marR="5080" indent="-1805305">
              <a:lnSpc>
                <a:spcPct val="101299"/>
              </a:lnSpc>
              <a:spcBef>
                <a:spcPts val="90"/>
              </a:spcBef>
            </a:pPr>
            <a:r>
              <a:rPr dirty="0" sz="3200"/>
              <a:t>Work-</a:t>
            </a:r>
            <a:r>
              <a:rPr dirty="0" sz="3200" spc="-60"/>
              <a:t>flows</a:t>
            </a:r>
            <a:r>
              <a:rPr dirty="0" sz="3200" spc="25"/>
              <a:t> </a:t>
            </a:r>
            <a:r>
              <a:rPr dirty="0" sz="3200" spc="80"/>
              <a:t>for</a:t>
            </a:r>
            <a:r>
              <a:rPr dirty="0" sz="3200" spc="30"/>
              <a:t> </a:t>
            </a:r>
            <a:r>
              <a:rPr dirty="0" sz="3200"/>
              <a:t>public</a:t>
            </a:r>
            <a:r>
              <a:rPr dirty="0" sz="3200" spc="30"/>
              <a:t> </a:t>
            </a:r>
            <a:r>
              <a:rPr dirty="0" sz="3200"/>
              <a:t>crowdsourcing</a:t>
            </a:r>
            <a:r>
              <a:rPr dirty="0" sz="3200" spc="25"/>
              <a:t> </a:t>
            </a:r>
            <a:r>
              <a:rPr dirty="0" sz="3200" spc="-10"/>
              <a:t>within </a:t>
            </a:r>
            <a:r>
              <a:rPr dirty="0" sz="3200"/>
              <a:t>digital</a:t>
            </a:r>
            <a:r>
              <a:rPr dirty="0" sz="3200" spc="135"/>
              <a:t> </a:t>
            </a:r>
            <a:r>
              <a:rPr dirty="0" sz="3200"/>
              <a:t>scholarly</a:t>
            </a:r>
            <a:r>
              <a:rPr dirty="0" sz="3200" spc="140"/>
              <a:t> </a:t>
            </a:r>
            <a:r>
              <a:rPr dirty="0" sz="3200" spc="-10"/>
              <a:t>editions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25"/>
              <a:t>CWRGM</a:t>
            </a:r>
            <a:r>
              <a:rPr dirty="0" spc="-114"/>
              <a:t> </a:t>
            </a:r>
            <a:r>
              <a:rPr dirty="0" spc="-10"/>
              <a:t>Workflow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1218388"/>
            <a:ext cx="2135505" cy="210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49413E"/>
                </a:solidFill>
                <a:latin typeface="Tahoma"/>
                <a:cs typeface="Tahoma"/>
              </a:rPr>
              <a:t>Activity</a:t>
            </a:r>
            <a:endParaRPr sz="1400">
              <a:latin typeface="Tahoma"/>
              <a:cs typeface="Tahoma"/>
            </a:endParaRPr>
          </a:p>
          <a:p>
            <a:pPr marL="12700" marR="1015365">
              <a:lnSpc>
                <a:spcPct val="114999"/>
              </a:lnSpc>
              <a:spcBef>
                <a:spcPts val="1200"/>
              </a:spcBef>
            </a:pP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Digitization Transcription Review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dirty="0" sz="1400" spc="65">
                <a:solidFill>
                  <a:srgbClr val="49413E"/>
                </a:solidFill>
                <a:latin typeface="Tahoma"/>
                <a:cs typeface="Tahoma"/>
              </a:rPr>
              <a:t>Mark-</a:t>
            </a:r>
            <a:r>
              <a:rPr dirty="0" sz="1400" spc="50">
                <a:solidFill>
                  <a:srgbClr val="49413E"/>
                </a:solidFill>
                <a:latin typeface="Tahoma"/>
                <a:cs typeface="Tahoma"/>
              </a:rPr>
              <a:t>up</a:t>
            </a:r>
            <a:r>
              <a:rPr dirty="0" sz="14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and</a:t>
            </a:r>
            <a:r>
              <a:rPr dirty="0" sz="14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Indexing 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Research</a:t>
            </a:r>
            <a:r>
              <a:rPr dirty="0" sz="1400" spc="-3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and</a:t>
            </a:r>
            <a:r>
              <a:rPr dirty="0" sz="1400" spc="-3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Annotation Review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Publication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05425" y="1218388"/>
            <a:ext cx="508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49413E"/>
                </a:solidFill>
                <a:latin typeface="Tahoma"/>
                <a:cs typeface="Tahoma"/>
              </a:rPr>
              <a:t>Actor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05425" y="1584148"/>
            <a:ext cx="2096135" cy="1743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65">
                <a:solidFill>
                  <a:srgbClr val="49413E"/>
                </a:solidFill>
                <a:latin typeface="Tahoma"/>
                <a:cs typeface="Tahoma"/>
              </a:rPr>
              <a:t>Mississippi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9413E"/>
                </a:solidFill>
                <a:latin typeface="Tahoma"/>
                <a:cs typeface="Tahoma"/>
              </a:rPr>
              <a:t>Digital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9413E"/>
                </a:solidFill>
                <a:latin typeface="Tahoma"/>
                <a:cs typeface="Tahoma"/>
              </a:rPr>
              <a:t>library Volunteers</a:t>
            </a:r>
            <a:endParaRPr sz="1400">
              <a:latin typeface="Tahoma"/>
              <a:cs typeface="Tahoma"/>
            </a:endParaRPr>
          </a:p>
          <a:p>
            <a:pPr algn="just" marL="12700" marR="379095">
              <a:lnSpc>
                <a:spcPct val="114999"/>
              </a:lnSpc>
            </a:pP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Research</a:t>
            </a:r>
            <a:r>
              <a:rPr dirty="0" sz="14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9413E"/>
                </a:solidFill>
                <a:latin typeface="Tahoma"/>
                <a:cs typeface="Tahoma"/>
              </a:rPr>
              <a:t>Assistants 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Research</a:t>
            </a:r>
            <a:r>
              <a:rPr dirty="0" sz="14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9413E"/>
                </a:solidFill>
                <a:latin typeface="Tahoma"/>
                <a:cs typeface="Tahoma"/>
              </a:rPr>
              <a:t>Assistants </a:t>
            </a:r>
            <a:r>
              <a:rPr dirty="0" sz="1400" spc="55">
                <a:solidFill>
                  <a:srgbClr val="49413E"/>
                </a:solidFill>
                <a:latin typeface="Tahoma"/>
                <a:cs typeface="Tahoma"/>
              </a:rPr>
              <a:t>Research</a:t>
            </a:r>
            <a:r>
              <a:rPr dirty="0" sz="14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9413E"/>
                </a:solidFill>
                <a:latin typeface="Tahoma"/>
                <a:cs typeface="Tahoma"/>
              </a:rPr>
              <a:t>Assistants </a:t>
            </a:r>
            <a:r>
              <a:rPr dirty="0" sz="1400" spc="35">
                <a:solidFill>
                  <a:srgbClr val="49413E"/>
                </a:solidFill>
                <a:latin typeface="Tahoma"/>
                <a:cs typeface="Tahoma"/>
              </a:rPr>
              <a:t>Editors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35">
                <a:solidFill>
                  <a:srgbClr val="49413E"/>
                </a:solidFill>
                <a:latin typeface="Tahoma"/>
                <a:cs typeface="Tahoma"/>
              </a:rPr>
              <a:t>Editors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Software</a:t>
            </a:r>
            <a:r>
              <a:rPr dirty="0" spc="75"/>
              <a:t> </a:t>
            </a:r>
            <a:r>
              <a:rPr dirty="0" spc="-10"/>
              <a:t>Origins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994868"/>
            <a:ext cx="8021320" cy="3088640"/>
          </a:xfrm>
          <a:prstGeom prst="rect">
            <a:avLst/>
          </a:prstGeom>
        </p:spPr>
        <p:txBody>
          <a:bodyPr wrap="square" lIns="0" tIns="228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Amateur</a:t>
            </a:r>
            <a:r>
              <a:rPr dirty="0" sz="2800" spc="-75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digital</a:t>
            </a:r>
            <a:r>
              <a:rPr dirty="0" sz="2800" spc="-75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edition</a:t>
            </a:r>
            <a:r>
              <a:rPr dirty="0" sz="2800" spc="-8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85" i="1">
                <a:solidFill>
                  <a:srgbClr val="49413E"/>
                </a:solidFill>
                <a:latin typeface="Calibri"/>
                <a:cs typeface="Calibri"/>
              </a:rPr>
              <a:t>(2005-</a:t>
            </a:r>
            <a:r>
              <a:rPr dirty="0" sz="2800" spc="80" i="1">
                <a:solidFill>
                  <a:srgbClr val="49413E"/>
                </a:solidFill>
                <a:latin typeface="Calibri"/>
                <a:cs typeface="Calibri"/>
              </a:rPr>
              <a:t>2008)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2800" spc="-20">
                <a:solidFill>
                  <a:srgbClr val="49413E"/>
                </a:solidFill>
                <a:latin typeface="Palatino Linotype"/>
                <a:cs typeface="Palatino Linotype"/>
              </a:rPr>
              <a:t>Released</a:t>
            </a:r>
            <a:r>
              <a:rPr dirty="0" sz="2800" spc="-5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under</a:t>
            </a:r>
            <a:r>
              <a:rPr dirty="0" sz="2800" spc="-5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open</a:t>
            </a:r>
            <a:r>
              <a:rPr dirty="0" sz="2800" spc="-5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source</a:t>
            </a:r>
            <a:r>
              <a:rPr dirty="0" sz="2800" spc="-5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license</a:t>
            </a:r>
            <a:r>
              <a:rPr dirty="0" sz="2800" spc="-5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85">
                <a:solidFill>
                  <a:srgbClr val="49413E"/>
                </a:solidFill>
                <a:latin typeface="Palatino Linotype"/>
                <a:cs typeface="Palatino Linotype"/>
              </a:rPr>
              <a:t>(2009)</a:t>
            </a:r>
            <a:endParaRPr sz="2800">
              <a:latin typeface="Palatino Linotype"/>
              <a:cs typeface="Palatino Linotype"/>
            </a:endParaRP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dirty="0" sz="2800" spc="-30">
                <a:solidFill>
                  <a:srgbClr val="49413E"/>
                </a:solidFill>
                <a:latin typeface="Palatino Linotype"/>
                <a:cs typeface="Palatino Linotype"/>
              </a:rPr>
              <a:t>Crowdsourced</a:t>
            </a:r>
            <a:r>
              <a:rPr dirty="0" sz="2800" spc="-13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45">
                <a:solidFill>
                  <a:srgbClr val="49413E"/>
                </a:solidFill>
                <a:latin typeface="Palatino Linotype"/>
                <a:cs typeface="Palatino Linotype"/>
              </a:rPr>
              <a:t>transcription</a:t>
            </a:r>
            <a:r>
              <a:rPr dirty="0" sz="2800" spc="-13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by</a:t>
            </a:r>
            <a:r>
              <a:rPr dirty="0" sz="2800" spc="-13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50">
                <a:solidFill>
                  <a:srgbClr val="49413E"/>
                </a:solidFill>
                <a:latin typeface="Palatino Linotype"/>
                <a:cs typeface="Palatino Linotype"/>
              </a:rPr>
              <a:t>libraries,</a:t>
            </a:r>
            <a:r>
              <a:rPr dirty="0" sz="2800" spc="-13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10">
                <a:solidFill>
                  <a:srgbClr val="49413E"/>
                </a:solidFill>
                <a:latin typeface="Palatino Linotype"/>
                <a:cs typeface="Palatino Linotype"/>
              </a:rPr>
              <a:t>archives,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and</a:t>
            </a:r>
            <a:r>
              <a:rPr dirty="0" sz="2800" spc="-6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museums</a:t>
            </a:r>
            <a:r>
              <a:rPr dirty="0" sz="2800" spc="-55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10">
                <a:solidFill>
                  <a:srgbClr val="49413E"/>
                </a:solidFill>
                <a:latin typeface="Palatino Linotype"/>
                <a:cs typeface="Palatino Linotype"/>
              </a:rPr>
              <a:t>(2010+)</a:t>
            </a:r>
            <a:endParaRPr sz="2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2800" spc="-10">
                <a:solidFill>
                  <a:srgbClr val="49413E"/>
                </a:solidFill>
                <a:latin typeface="Palatino Linotype"/>
                <a:cs typeface="Palatino Linotype"/>
              </a:rPr>
              <a:t>Digital</a:t>
            </a:r>
            <a:r>
              <a:rPr dirty="0" sz="2800" spc="-4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scholarly</a:t>
            </a:r>
            <a:r>
              <a:rPr dirty="0" sz="2800" spc="-40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>
                <a:solidFill>
                  <a:srgbClr val="49413E"/>
                </a:solidFill>
                <a:latin typeface="Palatino Linotype"/>
                <a:cs typeface="Palatino Linotype"/>
              </a:rPr>
              <a:t>editions</a:t>
            </a:r>
            <a:r>
              <a:rPr dirty="0" sz="2800" spc="-35">
                <a:solidFill>
                  <a:srgbClr val="4941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10">
                <a:solidFill>
                  <a:srgbClr val="49413E"/>
                </a:solidFill>
                <a:latin typeface="Palatino Linotype"/>
                <a:cs typeface="Palatino Linotype"/>
              </a:rPr>
              <a:t>(2014+)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15" y="2048814"/>
            <a:ext cx="7537450" cy="101346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629410" marR="5080" indent="-1617345">
              <a:lnSpc>
                <a:spcPct val="101299"/>
              </a:lnSpc>
              <a:spcBef>
                <a:spcPts val="90"/>
              </a:spcBef>
            </a:pPr>
            <a:r>
              <a:rPr dirty="0" sz="3200" spc="60"/>
              <a:t>Integration</a:t>
            </a:r>
            <a:r>
              <a:rPr dirty="0" sz="3200" spc="-120"/>
              <a:t> </a:t>
            </a:r>
            <a:r>
              <a:rPr dirty="0" sz="3200" spc="-10"/>
              <a:t>workflows</a:t>
            </a:r>
            <a:r>
              <a:rPr dirty="0" sz="3200" spc="-120"/>
              <a:t> </a:t>
            </a:r>
            <a:r>
              <a:rPr dirty="0" sz="3200"/>
              <a:t>with</a:t>
            </a:r>
            <a:r>
              <a:rPr dirty="0" sz="3200" spc="-120"/>
              <a:t> </a:t>
            </a:r>
            <a:r>
              <a:rPr dirty="0" sz="3200" spc="65"/>
              <a:t>Transkribus, </a:t>
            </a:r>
            <a:r>
              <a:rPr dirty="0" sz="3200" spc="-25"/>
              <a:t>Omeka-</a:t>
            </a:r>
            <a:r>
              <a:rPr dirty="0" sz="3200"/>
              <a:t>S,</a:t>
            </a:r>
            <a:r>
              <a:rPr dirty="0" sz="3200" spc="-95"/>
              <a:t> </a:t>
            </a:r>
            <a:r>
              <a:rPr dirty="0" sz="3200"/>
              <a:t>and</a:t>
            </a:r>
            <a:r>
              <a:rPr dirty="0" sz="3200" spc="-95"/>
              <a:t> </a:t>
            </a:r>
            <a:r>
              <a:rPr dirty="0" sz="3200" spc="-10"/>
              <a:t>FairCopy</a:t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55301"/>
            <a:ext cx="6217199" cy="49357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Integration</a:t>
            </a:r>
            <a:r>
              <a:rPr dirty="0" spc="280"/>
              <a:t> </a:t>
            </a:r>
            <a:r>
              <a:rPr dirty="0" spc="-10"/>
              <a:t>Options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1216355"/>
            <a:ext cx="7125334" cy="217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130">
                <a:solidFill>
                  <a:srgbClr val="49413E"/>
                </a:solidFill>
                <a:latin typeface="Tahoma"/>
                <a:cs typeface="Tahoma"/>
              </a:rPr>
              <a:t>IIIF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49413E"/>
                </a:solidFill>
                <a:latin typeface="Tahoma"/>
                <a:cs typeface="Tahoma"/>
              </a:rPr>
              <a:t>Manifest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140">
                <a:solidFill>
                  <a:srgbClr val="49413E"/>
                </a:solidFill>
                <a:latin typeface="Tahoma"/>
                <a:cs typeface="Tahoma"/>
              </a:rPr>
              <a:t>+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TEI-</a:t>
            </a:r>
            <a:r>
              <a:rPr dirty="0" sz="1800" spc="140">
                <a:solidFill>
                  <a:srgbClr val="49413E"/>
                </a:solidFill>
                <a:latin typeface="Tahoma"/>
                <a:cs typeface="Tahoma"/>
              </a:rPr>
              <a:t>XML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49413E"/>
                </a:solidFill>
                <a:latin typeface="Tahoma"/>
                <a:cs typeface="Tahoma"/>
              </a:rPr>
              <a:t>FairCopy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800" spc="55">
                <a:solidFill>
                  <a:srgbClr val="49413E"/>
                </a:solidFill>
                <a:latin typeface="Tahoma"/>
                <a:cs typeface="Tahoma"/>
              </a:rPr>
              <a:t>Transkribus</a:t>
            </a:r>
            <a:r>
              <a:rPr dirty="0" sz="1800" spc="-1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(HTR)</a:t>
            </a:r>
            <a:r>
              <a:rPr dirty="0" sz="1800" spc="-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49413E"/>
                </a:solidFill>
                <a:latin typeface="Tahoma"/>
                <a:cs typeface="Tahoma"/>
              </a:rPr>
              <a:t>Plain</a:t>
            </a:r>
            <a:r>
              <a:rPr dirty="0" sz="1800" spc="-1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Text</a:t>
            </a:r>
            <a:r>
              <a:rPr dirty="0" sz="1800" spc="-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70600"/>
              </a:lnSpc>
            </a:pP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r>
              <a:rPr dirty="0" sz="1800" spc="-3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49413E"/>
                </a:solidFill>
                <a:latin typeface="Tahoma"/>
                <a:cs typeface="Tahoma"/>
              </a:rPr>
              <a:t>Plain</a:t>
            </a:r>
            <a:r>
              <a:rPr dirty="0" sz="1800" spc="-3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Text</a:t>
            </a:r>
            <a:r>
              <a:rPr dirty="0" sz="18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49413E"/>
                </a:solidFill>
                <a:latin typeface="Tahoma"/>
                <a:cs typeface="Tahoma"/>
              </a:rPr>
              <a:t>Transkribus</a:t>
            </a:r>
            <a:r>
              <a:rPr dirty="0" sz="1800" spc="-3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45">
                <a:solidFill>
                  <a:srgbClr val="49413E"/>
                </a:solidFill>
                <a:latin typeface="Tahoma"/>
                <a:cs typeface="Tahoma"/>
              </a:rPr>
              <a:t>(Ground</a:t>
            </a:r>
            <a:r>
              <a:rPr dirty="0" sz="1800" spc="-2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49413E"/>
                </a:solidFill>
                <a:latin typeface="Tahoma"/>
                <a:cs typeface="Tahoma"/>
              </a:rPr>
              <a:t>Truth/Training) </a:t>
            </a: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r>
              <a:rPr dirty="0" sz="180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TEI-</a:t>
            </a:r>
            <a:r>
              <a:rPr dirty="0" sz="1800" spc="140">
                <a:solidFill>
                  <a:srgbClr val="49413E"/>
                </a:solidFill>
                <a:latin typeface="Tahoma"/>
                <a:cs typeface="Tahoma"/>
              </a:rPr>
              <a:t>XML</a:t>
            </a:r>
            <a:r>
              <a:rPr dirty="0" sz="1800" spc="-5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TEI</a:t>
            </a:r>
            <a:r>
              <a:rPr dirty="0" sz="1800" spc="-5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49413E"/>
                </a:solidFill>
                <a:latin typeface="Tahoma"/>
                <a:cs typeface="Tahoma"/>
              </a:rPr>
              <a:t>Publisher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49413E"/>
                </a:solidFill>
                <a:latin typeface="Tahoma"/>
                <a:cs typeface="Tahoma"/>
              </a:rPr>
              <a:t>TEI-</a:t>
            </a:r>
            <a:r>
              <a:rPr dirty="0" sz="1800" spc="140">
                <a:solidFill>
                  <a:srgbClr val="49413E"/>
                </a:solidFill>
                <a:latin typeface="Tahoma"/>
                <a:cs typeface="Tahoma"/>
              </a:rPr>
              <a:t>XML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-95">
                <a:solidFill>
                  <a:srgbClr val="49413E"/>
                </a:solidFill>
                <a:latin typeface="Tahoma"/>
                <a:cs typeface="Tahoma"/>
              </a:rPr>
              <a:t>-</a:t>
            </a:r>
            <a:r>
              <a:rPr dirty="0" sz="1800" spc="-180">
                <a:solidFill>
                  <a:srgbClr val="49413E"/>
                </a:solidFill>
                <a:latin typeface="Tahoma"/>
                <a:cs typeface="Tahoma"/>
              </a:rPr>
              <a:t>&gt;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49413E"/>
                </a:solidFill>
                <a:latin typeface="Tahoma"/>
                <a:cs typeface="Tahoma"/>
              </a:rPr>
              <a:t>EVT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085" y="1801927"/>
            <a:ext cx="7691755" cy="1506855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838325">
              <a:lnSpc>
                <a:spcPct val="100000"/>
              </a:lnSpc>
              <a:spcBef>
                <a:spcPts val="140"/>
              </a:spcBef>
            </a:pPr>
            <a:r>
              <a:rPr dirty="0" sz="3200" spc="-20"/>
              <a:t>Beyond</a:t>
            </a:r>
            <a:r>
              <a:rPr dirty="0" sz="3200" spc="-145"/>
              <a:t> </a:t>
            </a:r>
            <a:r>
              <a:rPr dirty="0" sz="3200" spc="65"/>
              <a:t>transcription:</a:t>
            </a:r>
            <a:endParaRPr sz="3200"/>
          </a:p>
          <a:p>
            <a:pPr marL="2169160" marR="5080" indent="-2157095">
              <a:lnSpc>
                <a:spcPts val="3890"/>
              </a:lnSpc>
              <a:spcBef>
                <a:spcPts val="100"/>
              </a:spcBef>
            </a:pPr>
            <a:r>
              <a:rPr dirty="0" sz="3200" spc="55"/>
              <a:t>Structured</a:t>
            </a:r>
            <a:r>
              <a:rPr dirty="0" sz="3200" spc="-50"/>
              <a:t> </a:t>
            </a:r>
            <a:r>
              <a:rPr dirty="0" sz="3200"/>
              <a:t>data</a:t>
            </a:r>
            <a:r>
              <a:rPr dirty="0" sz="3200" spc="-50"/>
              <a:t> </a:t>
            </a:r>
            <a:r>
              <a:rPr dirty="0" sz="3200"/>
              <a:t>indexing</a:t>
            </a:r>
            <a:r>
              <a:rPr dirty="0" sz="3200" spc="-50"/>
              <a:t> </a:t>
            </a:r>
            <a:r>
              <a:rPr dirty="0" sz="3200" spc="80"/>
              <a:t>for</a:t>
            </a:r>
            <a:r>
              <a:rPr dirty="0" sz="3200" spc="-50"/>
              <a:t> </a:t>
            </a:r>
            <a:r>
              <a:rPr dirty="0" sz="3200" spc="90"/>
              <a:t>forms,</a:t>
            </a:r>
            <a:r>
              <a:rPr dirty="0" sz="3200" spc="-50"/>
              <a:t> </a:t>
            </a:r>
            <a:r>
              <a:rPr dirty="0" sz="3200" spc="-10"/>
              <a:t>index </a:t>
            </a:r>
            <a:r>
              <a:rPr dirty="0" sz="3200" spc="65"/>
              <a:t>cards,</a:t>
            </a:r>
            <a:r>
              <a:rPr dirty="0" sz="3200" spc="-95"/>
              <a:t> </a:t>
            </a:r>
            <a:r>
              <a:rPr dirty="0" sz="3200"/>
              <a:t>and</a:t>
            </a:r>
            <a:r>
              <a:rPr dirty="0" sz="3200" spc="-90"/>
              <a:t> </a:t>
            </a:r>
            <a:r>
              <a:rPr dirty="0" sz="3200" spc="-10"/>
              <a:t>ledgers</a:t>
            </a: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Translate</a:t>
            </a:r>
            <a:r>
              <a:rPr dirty="0" spc="225"/>
              <a:t> </a:t>
            </a:r>
            <a:r>
              <a:rPr dirty="0" spc="-10"/>
              <a:t>material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380" y="0"/>
            <a:ext cx="8693237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063" y="0"/>
            <a:ext cx="8261872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801899" cy="48865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1268" y="2048814"/>
            <a:ext cx="5664835" cy="101346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 indent="835660">
              <a:lnSpc>
                <a:spcPct val="101299"/>
              </a:lnSpc>
              <a:spcBef>
                <a:spcPts val="90"/>
              </a:spcBef>
            </a:pPr>
            <a:r>
              <a:rPr dirty="0" sz="3200" spc="-60"/>
              <a:t>Hands-</a:t>
            </a:r>
            <a:r>
              <a:rPr dirty="0" sz="3200" spc="-70"/>
              <a:t>On</a:t>
            </a:r>
            <a:r>
              <a:rPr dirty="0" sz="3200" spc="-60"/>
              <a:t> </a:t>
            </a:r>
            <a:r>
              <a:rPr dirty="0" sz="3200" spc="-40"/>
              <a:t>Edit-</a:t>
            </a:r>
            <a:r>
              <a:rPr dirty="0" sz="3200"/>
              <a:t>a-</a:t>
            </a:r>
            <a:r>
              <a:rPr dirty="0" sz="3200" spc="-20"/>
              <a:t>thon </a:t>
            </a:r>
            <a:r>
              <a:rPr dirty="0" sz="3200" spc="45"/>
              <a:t>https://tinyurl.com/DigEdTnT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Sharing</a:t>
            </a:r>
            <a:r>
              <a:rPr dirty="0" spc="100"/>
              <a:t> </a:t>
            </a:r>
            <a:r>
              <a:rPr dirty="0"/>
              <a:t>our</a:t>
            </a:r>
            <a:r>
              <a:rPr dirty="0" spc="105"/>
              <a:t> </a:t>
            </a:r>
            <a:r>
              <a:rPr dirty="0" spc="-20"/>
              <a:t>work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3600450">
              <a:lnSpc>
                <a:spcPts val="2270"/>
              </a:lnSpc>
              <a:spcBef>
                <a:spcPts val="85"/>
              </a:spcBef>
            </a:pPr>
            <a:r>
              <a:rPr dirty="0" spc="-280"/>
              <a:t>IIIF</a:t>
            </a:r>
            <a:r>
              <a:rPr dirty="0" spc="-110"/>
              <a:t> </a:t>
            </a:r>
            <a:r>
              <a:rPr dirty="0" spc="-10"/>
              <a:t>Conference Webinars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pc="-30"/>
              <a:t>Monthly</a:t>
            </a:r>
            <a:r>
              <a:rPr dirty="0" spc="-85"/>
              <a:t> </a:t>
            </a:r>
            <a:r>
              <a:rPr dirty="0" spc="-10"/>
              <a:t>Newsletters</a:t>
            </a:r>
          </a:p>
          <a:p>
            <a:pPr marL="469900">
              <a:lnSpc>
                <a:spcPct val="100000"/>
              </a:lnSpc>
              <a:spcBef>
                <a:spcPts val="1310"/>
              </a:spcBef>
            </a:pPr>
            <a:r>
              <a:rPr dirty="0" spc="65" b="0">
                <a:latin typeface="Tahoma"/>
                <a:cs typeface="Tahoma"/>
              </a:rPr>
              <a:t>Previous</a:t>
            </a:r>
            <a:r>
              <a:rPr dirty="0" spc="-50" b="0">
                <a:latin typeface="Tahoma"/>
                <a:cs typeface="Tahoma"/>
              </a:rPr>
              <a:t> </a:t>
            </a:r>
            <a:r>
              <a:rPr dirty="0" spc="65" b="0">
                <a:latin typeface="Tahoma"/>
                <a:cs typeface="Tahoma"/>
              </a:rPr>
              <a:t>newsletter</a:t>
            </a:r>
            <a:r>
              <a:rPr dirty="0" spc="-45" b="0">
                <a:latin typeface="Tahoma"/>
                <a:cs typeface="Tahoma"/>
              </a:rPr>
              <a:t> </a:t>
            </a:r>
            <a:r>
              <a:rPr dirty="0" spc="75" b="0">
                <a:latin typeface="Tahoma"/>
                <a:cs typeface="Tahoma"/>
              </a:rPr>
              <a:t>topics</a:t>
            </a:r>
          </a:p>
          <a:p>
            <a:pPr marL="926465" indent="-366395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b="0">
                <a:latin typeface="Tahoma"/>
                <a:cs typeface="Tahoma"/>
              </a:rPr>
              <a:t>Trust</a:t>
            </a:r>
            <a:r>
              <a:rPr dirty="0" spc="25" b="0">
                <a:latin typeface="Tahoma"/>
                <a:cs typeface="Tahoma"/>
              </a:rPr>
              <a:t> </a:t>
            </a:r>
            <a:r>
              <a:rPr dirty="0" b="0">
                <a:latin typeface="Tahoma"/>
                <a:cs typeface="Tahoma"/>
              </a:rPr>
              <a:t>in</a:t>
            </a:r>
            <a:r>
              <a:rPr dirty="0" spc="30" b="0">
                <a:latin typeface="Tahoma"/>
                <a:cs typeface="Tahoma"/>
              </a:rPr>
              <a:t> </a:t>
            </a:r>
            <a:r>
              <a:rPr dirty="0" spc="70" b="0">
                <a:latin typeface="Tahoma"/>
                <a:cs typeface="Tahoma"/>
              </a:rPr>
              <a:t>the</a:t>
            </a:r>
            <a:r>
              <a:rPr dirty="0" spc="30" b="0">
                <a:latin typeface="Tahoma"/>
                <a:cs typeface="Tahoma"/>
              </a:rPr>
              <a:t> </a:t>
            </a:r>
            <a:r>
              <a:rPr dirty="0" spc="-10" b="0">
                <a:latin typeface="Tahoma"/>
                <a:cs typeface="Tahoma"/>
              </a:rPr>
              <a:t>Truth</a:t>
            </a:r>
          </a:p>
          <a:p>
            <a:pPr marL="926465" indent="-366395">
              <a:lnSpc>
                <a:spcPct val="100000"/>
              </a:lnSpc>
              <a:spcBef>
                <a:spcPts val="110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pc="90" b="0">
                <a:latin typeface="Tahoma"/>
                <a:cs typeface="Tahoma"/>
              </a:rPr>
              <a:t>How</a:t>
            </a:r>
            <a:r>
              <a:rPr dirty="0" spc="-50" b="0">
                <a:latin typeface="Tahoma"/>
                <a:cs typeface="Tahoma"/>
              </a:rPr>
              <a:t> </a:t>
            </a:r>
            <a:r>
              <a:rPr dirty="0" spc="70" b="0">
                <a:latin typeface="Tahoma"/>
                <a:cs typeface="Tahoma"/>
              </a:rPr>
              <a:t>Do</a:t>
            </a:r>
            <a:r>
              <a:rPr dirty="0" spc="-45" b="0">
                <a:latin typeface="Tahoma"/>
                <a:cs typeface="Tahoma"/>
              </a:rPr>
              <a:t> </a:t>
            </a:r>
            <a:r>
              <a:rPr dirty="0" spc="70" b="0">
                <a:latin typeface="Tahoma"/>
                <a:cs typeface="Tahoma"/>
              </a:rPr>
              <a:t>Holidays</a:t>
            </a:r>
            <a:r>
              <a:rPr dirty="0" spc="-50" b="0">
                <a:latin typeface="Tahoma"/>
                <a:cs typeface="Tahoma"/>
              </a:rPr>
              <a:t> </a:t>
            </a:r>
            <a:r>
              <a:rPr dirty="0" spc="85" b="0">
                <a:latin typeface="Tahoma"/>
                <a:cs typeface="Tahoma"/>
              </a:rPr>
              <a:t>Affect</a:t>
            </a:r>
            <a:r>
              <a:rPr dirty="0" spc="-45" b="0">
                <a:latin typeface="Tahoma"/>
                <a:cs typeface="Tahoma"/>
              </a:rPr>
              <a:t> </a:t>
            </a:r>
            <a:r>
              <a:rPr dirty="0" spc="60" b="0">
                <a:latin typeface="Tahoma"/>
                <a:cs typeface="Tahoma"/>
              </a:rPr>
              <a:t>Crowdsourcing?</a:t>
            </a:r>
          </a:p>
          <a:p>
            <a:pPr marL="926465" indent="-366395">
              <a:lnSpc>
                <a:spcPct val="100000"/>
              </a:lnSpc>
              <a:spcBef>
                <a:spcPts val="105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pc="55" b="0">
                <a:latin typeface="Tahoma"/>
                <a:cs typeface="Tahoma"/>
              </a:rPr>
              <a:t>What</a:t>
            </a:r>
            <a:r>
              <a:rPr dirty="0" spc="-55" b="0">
                <a:latin typeface="Tahoma"/>
                <a:cs typeface="Tahoma"/>
              </a:rPr>
              <a:t> </a:t>
            </a:r>
            <a:r>
              <a:rPr dirty="0" spc="70" b="0">
                <a:latin typeface="Tahoma"/>
                <a:cs typeface="Tahoma"/>
              </a:rPr>
              <a:t>is</a:t>
            </a:r>
            <a:r>
              <a:rPr dirty="0" spc="-55" b="0">
                <a:latin typeface="Tahoma"/>
                <a:cs typeface="Tahoma"/>
              </a:rPr>
              <a:t> </a:t>
            </a:r>
            <a:r>
              <a:rPr dirty="0" spc="65" b="0">
                <a:latin typeface="Tahoma"/>
                <a:cs typeface="Tahoma"/>
              </a:rPr>
              <a:t>Meaningful</a:t>
            </a:r>
            <a:r>
              <a:rPr dirty="0" spc="-55" b="0">
                <a:latin typeface="Tahoma"/>
                <a:cs typeface="Tahoma"/>
              </a:rPr>
              <a:t> </a:t>
            </a:r>
            <a:r>
              <a:rPr dirty="0" spc="-20" b="0">
                <a:latin typeface="Tahoma"/>
                <a:cs typeface="Tahoma"/>
              </a:rPr>
              <a:t>Work?</a:t>
            </a:r>
          </a:p>
          <a:p>
            <a:pPr marL="926465" indent="-366395">
              <a:lnSpc>
                <a:spcPct val="100000"/>
              </a:lnSpc>
              <a:spcBef>
                <a:spcPts val="110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pc="45" b="0">
                <a:latin typeface="Tahoma"/>
                <a:cs typeface="Tahoma"/>
              </a:rPr>
              <a:t>Imbalanced</a:t>
            </a:r>
            <a:r>
              <a:rPr dirty="0" spc="175" b="0">
                <a:latin typeface="Tahoma"/>
                <a:cs typeface="Tahoma"/>
              </a:rPr>
              <a:t> </a:t>
            </a:r>
            <a:r>
              <a:rPr dirty="0" b="0">
                <a:latin typeface="Tahoma"/>
                <a:cs typeface="Tahoma"/>
              </a:rPr>
              <a:t>Volunteer</a:t>
            </a:r>
            <a:r>
              <a:rPr dirty="0" spc="180" b="0">
                <a:latin typeface="Tahoma"/>
                <a:cs typeface="Tahoma"/>
              </a:rPr>
              <a:t> </a:t>
            </a:r>
            <a:r>
              <a:rPr dirty="0" spc="55" b="0">
                <a:latin typeface="Tahoma"/>
                <a:cs typeface="Tahoma"/>
              </a:rPr>
              <a:t>Engagement</a:t>
            </a:r>
          </a:p>
          <a:p>
            <a:pPr marL="469900">
              <a:lnSpc>
                <a:spcPct val="100000"/>
              </a:lnSpc>
              <a:spcBef>
                <a:spcPts val="1310"/>
              </a:spcBef>
            </a:pPr>
            <a:r>
              <a:rPr dirty="0" spc="65" b="0">
                <a:latin typeface="Tahoma"/>
                <a:cs typeface="Tahoma"/>
              </a:rPr>
              <a:t>Sign</a:t>
            </a:r>
            <a:r>
              <a:rPr dirty="0" spc="-55" b="0">
                <a:latin typeface="Tahoma"/>
                <a:cs typeface="Tahoma"/>
              </a:rPr>
              <a:t> </a:t>
            </a:r>
            <a:r>
              <a:rPr dirty="0" spc="65" b="0">
                <a:latin typeface="Tahoma"/>
                <a:cs typeface="Tahoma"/>
              </a:rPr>
              <a:t>up</a:t>
            </a:r>
            <a:r>
              <a:rPr dirty="0" spc="-50" b="0">
                <a:latin typeface="Tahoma"/>
                <a:cs typeface="Tahoma"/>
              </a:rPr>
              <a:t> </a:t>
            </a:r>
            <a:r>
              <a:rPr dirty="0" b="0">
                <a:latin typeface="Tahoma"/>
                <a:cs typeface="Tahoma"/>
              </a:rPr>
              <a:t>form:</a:t>
            </a:r>
            <a:r>
              <a:rPr dirty="0" spc="-40" b="0">
                <a:latin typeface="Tahoma"/>
                <a:cs typeface="Tahoma"/>
              </a:rPr>
              <a:t> </a:t>
            </a:r>
            <a:r>
              <a:rPr dirty="0" u="heavy" spc="4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bit.ly/crowdsourcingnewsletter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725" y="4374120"/>
            <a:ext cx="4309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>
                <a:solidFill>
                  <a:srgbClr val="49413E"/>
                </a:solidFill>
                <a:latin typeface="Tahoma"/>
                <a:cs typeface="Tahoma"/>
              </a:rPr>
              <a:t>Open</a:t>
            </a:r>
            <a:r>
              <a:rPr dirty="0" sz="180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49413E"/>
                </a:solidFill>
                <a:latin typeface="Tahoma"/>
                <a:cs typeface="Tahoma"/>
              </a:rPr>
              <a:t>source</a:t>
            </a:r>
            <a:r>
              <a:rPr dirty="0" sz="1800" spc="-5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49413E"/>
                </a:solidFill>
                <a:latin typeface="Tahoma"/>
                <a:cs typeface="Tahoma"/>
              </a:rPr>
              <a:t>FromThePage</a:t>
            </a:r>
            <a:r>
              <a:rPr dirty="0" sz="1800" spc="-5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49413E"/>
                </a:solidFill>
                <a:latin typeface="Tahoma"/>
                <a:cs typeface="Tahoma"/>
              </a:rPr>
              <a:t>installations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76200"/>
            <a:ext cx="8839203" cy="427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7474173" cy="43550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84725" y="4602720"/>
            <a:ext cx="4748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9413E"/>
                </a:solidFill>
                <a:latin typeface="Tahoma"/>
                <a:cs typeface="Tahoma"/>
              </a:rPr>
              <a:t>Organizations</a:t>
            </a:r>
            <a:r>
              <a:rPr dirty="0" sz="1800" spc="-45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49413E"/>
                </a:solidFill>
                <a:latin typeface="Tahoma"/>
                <a:cs typeface="Tahoma"/>
              </a:rPr>
              <a:t>hosted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49413E"/>
                </a:solidFill>
                <a:latin typeface="Tahoma"/>
                <a:cs typeface="Tahoma"/>
              </a:rPr>
              <a:t>on</a:t>
            </a:r>
            <a:r>
              <a:rPr dirty="0" sz="1800" spc="-40">
                <a:solidFill>
                  <a:srgbClr val="4941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49413E"/>
                </a:solidFill>
                <a:latin typeface="Tahoma"/>
                <a:cs typeface="Tahoma"/>
              </a:rPr>
              <a:t>FromThePage.com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50" y="350125"/>
            <a:ext cx="2024312" cy="11938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8900" y="1960550"/>
            <a:ext cx="1479100" cy="18198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0625" y="3855504"/>
            <a:ext cx="1857373" cy="54023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6550" y="3458587"/>
            <a:ext cx="4002149" cy="13340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0102" y="229549"/>
            <a:ext cx="1217475" cy="121750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43650" y="350128"/>
            <a:ext cx="1857375" cy="14533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9102" y="350129"/>
            <a:ext cx="2463869" cy="9526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1362" y="3455156"/>
            <a:ext cx="2116599" cy="134090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6537" y="2212500"/>
            <a:ext cx="2274295" cy="11309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83599" y="1926072"/>
            <a:ext cx="3385702" cy="151594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6550" y="1628363"/>
            <a:ext cx="2274275" cy="49972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01198" y="1383062"/>
            <a:ext cx="2702212" cy="46274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09865" y="2358661"/>
            <a:ext cx="1004124" cy="100412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97339" y="1383063"/>
            <a:ext cx="879787" cy="8797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848" y="250025"/>
            <a:ext cx="6505850" cy="4588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227" y="2048814"/>
            <a:ext cx="8043545" cy="101346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722755" marR="5080" indent="-1710689">
              <a:lnSpc>
                <a:spcPct val="101299"/>
              </a:lnSpc>
              <a:spcBef>
                <a:spcPts val="90"/>
              </a:spcBef>
            </a:pPr>
            <a:r>
              <a:rPr dirty="0" sz="3200"/>
              <a:t>Collaborative</a:t>
            </a:r>
            <a:r>
              <a:rPr dirty="0" sz="3200" spc="-85"/>
              <a:t> </a:t>
            </a:r>
            <a:r>
              <a:rPr dirty="0" sz="3200" spc="60"/>
              <a:t>manuscript</a:t>
            </a:r>
            <a:r>
              <a:rPr dirty="0" sz="3200" spc="-85"/>
              <a:t> </a:t>
            </a:r>
            <a:r>
              <a:rPr dirty="0" sz="3200" spc="65"/>
              <a:t>transcription</a:t>
            </a:r>
            <a:r>
              <a:rPr dirty="0" sz="3200" spc="-85"/>
              <a:t> </a:t>
            </a:r>
            <a:r>
              <a:rPr dirty="0" sz="3200" spc="-25"/>
              <a:t>and </a:t>
            </a:r>
            <a:r>
              <a:rPr dirty="0" sz="3200" spc="-114"/>
              <a:t>OCR/HTR </a:t>
            </a:r>
            <a:r>
              <a:rPr dirty="0" sz="3200" spc="100"/>
              <a:t>text</a:t>
            </a:r>
            <a:r>
              <a:rPr dirty="0" sz="3200" spc="-114"/>
              <a:t> </a:t>
            </a:r>
            <a:r>
              <a:rPr dirty="0" sz="3200" spc="75"/>
              <a:t>correction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9143999" cy="4819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Graz 2023</dc:title>
  <dcterms:created xsi:type="dcterms:W3CDTF">2023-03-08T10:22:21Z</dcterms:created>
  <dcterms:modified xsi:type="dcterms:W3CDTF">2023-03-08T10:22:21Z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